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9571" autoAdjust="0"/>
  </p:normalViewPr>
  <p:slideViewPr>
    <p:cSldViewPr snapToGrid="0">
      <p:cViewPr varScale="1">
        <p:scale>
          <a:sx n="90" d="100"/>
          <a:sy n="90" d="100"/>
        </p:scale>
        <p:origin x="13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F6D50-F17E-4006-ADAE-615A7AAE9CA5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ECDB07-A81F-4E6A-93D8-EBD94B3573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45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안녕하세요 발표를 맡은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 조장 박지훈 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발표를 시작하겠습니다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CDB07-A81F-4E6A-93D8-EBD94B35731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93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팀프로젝트 명은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LTE Language Translate easy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약자입니다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프로젝트는 다국적 유저 사이에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영상통화를 이용함에 있어서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언어의 차이로 인한 의사소통의 불편함을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해소하는 목적으로 실시간 화상채팅 번역 플랫폼을 만드는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CDB07-A81F-4E6A-93D8-EBD94B35731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496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기존의 여러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기술중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번역을 지원해주는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대표적인 실시간 번역 음성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화상 채팅 서비스로 스카이프가 존재합니다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스카이프는 몇몇 언어의 대화의 번역을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실시간으로 자막을 통해 제공해주고 있지만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몇가지 문제점이 있었습니다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 보고 계신 부분은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 번째 문제로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skype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translator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모듈로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실시간 번역 서비스에서 한국어를 지원하지 않습니다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현재는 단지 텍스트 번역만을 제공해주고 있고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한국인 사용자들은 이 실시간 번역 서비스를 사용하기에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제한이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 번째 문제로는 한국어 번역이 아닌 다른 언어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예를 들면 영어 같은 경우에도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오직 두 명의 대화에서만 이 기능을 지원한다는 단점이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때문에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명 이상의 화상통화를 필요로 하는 경우에는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서비스를 사용할 수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없다라는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큰 단점이 존재 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 번째 문제로는 저희가 기술 조사를 위해 실제로 써봤는데</a:t>
            </a: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실시간 번역 서비스를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이용하기 위해서는 설정해야 할 단계들이 많고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이에 대해 설명이 부족했습니다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다시 말해서 직관적인 인터페이스 부분이 부족해서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처음 이 서비스를 이용하는 사용자들이 어려움을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겪을 수 있다는 단점을 손에 꼽을 수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있을것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같습니다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CDB07-A81F-4E6A-93D8-EBD94B35731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849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앞서 말씀드린 문제점을 개선한 실시간 번역 플랫폼을 구축하려 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 번째로는 한국어 실시간 음성 번역을 지원할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구글 클라우드 서비스의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Speech to Text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한국어를 지원하고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활용해서 음성을 텍스트로 변환한 뒤 이를 구글 클라우드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번역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API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상대방의 언어의 자막으로 제공할 계획입니다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CDB07-A81F-4E6A-93D8-EBD94B35731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247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 번째로는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명 이상의 다 인원이 통화할 수 있는 환경을 구축할 예정입니다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위해 사용자 들의 음성 파일들을 들어온 순서대로 큐에 넣어서 스케줄링을 하여 번역서버에 송신합니다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후 해당 음성을 채팅방의 있는 사용자들의 언어로 번역을 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뒤 다른 사용자들에게 번역 자막으로 제공합니다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CDB07-A81F-4E6A-93D8-EBD94B35731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830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 번째는 로그인 기능 없이 간편하게 사용할 수 있게 만들 계획입니다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사용자가 서비스에 접속하면 사용자마다 유일한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임의로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부여합니다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통해 </a:t>
            </a: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화상통화방을 만들거나 이미 만들어져 있는 방에 접속할 수 있게 만들 예정입니다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사용자가 설정 해야 할 단계를 줄여 접근성을 높일 계획입니다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CDB07-A81F-4E6A-93D8-EBD94B35731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320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통해 이 서비스를 이용할 때의 기대효과는 다음과 같습니다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CDB07-A81F-4E6A-93D8-EBD94B35731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792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이상입니다</a:t>
            </a:r>
            <a:r>
              <a:rPr lang="en-US" altLang="ko-KR" dirty="0"/>
              <a:t>. </a:t>
            </a:r>
            <a:r>
              <a:rPr lang="ko-KR" altLang="en-US" dirty="0"/>
              <a:t>질문 받겠습니다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ECDB07-A81F-4E6A-93D8-EBD94B35731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4205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16B2F-84E0-4667-952E-8BC68DBB65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C9D67F-9E1B-468F-8551-0F2CED3232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45905-5244-4313-83B5-C9E38EF03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0F5DC5-5954-4673-B028-DE4B3E897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5F6CD7-7F45-4A61-81FC-F15D77845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658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5DBEAE-8EFC-4B20-965B-0957FD477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54F5FC-6F3A-4536-B614-03E4A9954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FF5D9C-4073-44A4-8F73-6CC728C7F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05E70-E634-4DAF-8F2E-1114AF94B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9DDE6-932F-42DE-B8FD-A52CE1B63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845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EFDEA2-A1B5-4F9E-BA61-3F28BD7014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1D3D47-C5CE-4C41-8B8D-33EEF69780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2F1D54-4AC0-427A-88E2-F95140362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095690-8DEE-44C8-AB3D-F8867C91C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F38B2B-5943-49C7-8289-3BE7DC75F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807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934A84-7D44-48E7-96BC-785A65F05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0FE600-4E5F-4B86-9CF2-B1101EC46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8E356B-A8BB-485D-B63C-E4E3B3660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6B5685-EE1C-4E36-A973-44FA8B9DE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6E174E-4E7F-4E4C-BC1D-43D90AF1A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227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C9431-4DFB-4582-9D8B-D069238E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9BB913-D7B8-405D-9662-7612303DF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9B71C9-B55D-4F13-91E3-066607306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F0D95A-DCE0-4069-8CD8-A7544C6BF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B85EF0-C9CD-4A73-9CFE-86727C3E4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841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6A9169-DD1B-4F1E-A4CA-8A6E516C4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D4F641-D1DA-4EB2-9A88-213756C1DB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A3DE6F-1A5A-44AC-89A7-A1B0C3DBBB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A7AD2C-7552-49F6-8C0A-496F613C2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0499B0-EF24-4B21-8FA0-F49573320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17AACA-2627-4EEC-883E-A3891A74C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218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EE3E1-6F64-45B9-A2C9-DAA7B3591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AE2499-AFFB-453E-AD79-EE53705B4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67967C-3847-4816-80BA-55A5F846D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07865E5-BC53-4E7E-A7A9-D0AF9E3DD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51D9EA9-1246-4FD1-B0A7-9AA28D3AEB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B82663-5476-4B7D-8252-4F200DE58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C76DDD-21FB-455B-8945-DA008D6C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45C0E48-DAEF-42F5-A173-E23A4BDF6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471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00FACF-8A3D-4981-8099-95DFCCC5E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204A67-598E-4901-A50D-AE94A032C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E6C608-1798-4E48-87FD-8A173831A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0080EC-10F9-45CC-AD39-DB740DE7C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670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AFA132D-2AFB-4522-99A2-E83CFEF36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507415D-26F4-4E55-A183-52640691D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3F5AD51-912B-4D24-8330-7D4C46888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668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C6059-EF0E-4D3E-8107-FB21D16AA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EE1278-B161-486A-AC6C-73A59C52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CF205C-0244-4D73-B32D-E051DD122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C43FF3-DB2D-48BA-A306-04A2DD93F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7B013C-6283-4F3F-A593-85EF959B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3E580B-ABA8-4117-A4E2-476A6CD71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061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FE7EFA-F072-4ADA-9A38-D4A00D613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21C3B67-6A0E-44B1-8AEB-B081D48187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8D7954-F669-430D-950F-3848BB4AD5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DBB415-3FED-4944-BA66-05F139896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E11E36-3796-4038-8872-CD7114B34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CBA49D-6D85-4164-9271-CAAE69279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694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BBFE154-3738-40EF-B780-E11380DF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8BA009-B3A9-4EE3-BE28-2C6B422AD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8CAAC9-5C15-4264-9C5C-857ADA453F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BFBBA-5655-454B-AA99-E4A4130FF957}" type="datetimeFigureOut">
              <a:rPr lang="ko-KR" altLang="en-US" smtClean="0"/>
              <a:t>2019-03-15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360142-E60F-452C-8D72-631FED407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8495B6-9548-4347-96F9-0244931F72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81468-18BE-4383-B606-59C65BD39B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119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audio" Target="../media/media5.m4a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microsoft.com/office/2007/relationships/media" Target="../media/media5.m4a"/><Relationship Id="rId16" Type="http://schemas.openxmlformats.org/officeDocument/2006/relationships/image" Target="../media/image1.png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notesSlide" Target="../notesSlides/notesSlide5.xml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3" Type="http://schemas.openxmlformats.org/officeDocument/2006/relationships/audio" Target="../media/media6.m4a"/><Relationship Id="rId7" Type="http://schemas.openxmlformats.org/officeDocument/2006/relationships/image" Target="../media/image7.svg"/><Relationship Id="rId12" Type="http://schemas.openxmlformats.org/officeDocument/2006/relationships/image" Target="../media/image20.png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11" Type="http://schemas.openxmlformats.org/officeDocument/2006/relationships/image" Target="../media/image19.svg"/><Relationship Id="rId5" Type="http://schemas.openxmlformats.org/officeDocument/2006/relationships/notesSlide" Target="../notesSlides/notesSlide6.xml"/><Relationship Id="rId10" Type="http://schemas.openxmlformats.org/officeDocument/2006/relationships/image" Target="../media/image18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7.svg"/><Relationship Id="rId1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E1BE9DB-EEFA-4131-93B0-50CEB273CB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4400" dirty="0"/>
              <a:t>화상 통화 번역 서비스</a:t>
            </a:r>
            <a:br>
              <a:rPr lang="en-US" altLang="ko-KR" sz="4400" dirty="0"/>
            </a:br>
            <a:r>
              <a:rPr lang="en-US" altLang="ko-KR" sz="4400" dirty="0"/>
              <a:t>LTE</a:t>
            </a:r>
            <a:endParaRPr lang="ko-KR" altLang="en-US" sz="4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0BB96ED-943A-4B71-A914-A69CC27FA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altLang="ko-KR" dirty="0"/>
              <a:t>9</a:t>
            </a:r>
            <a:r>
              <a:rPr lang="ko-KR" altLang="en-US" dirty="0"/>
              <a:t>조</a:t>
            </a:r>
            <a:endParaRPr lang="en-US" altLang="ko-KR" dirty="0"/>
          </a:p>
          <a:p>
            <a:pPr algn="l"/>
            <a:r>
              <a:rPr lang="ko-KR" altLang="en-US" sz="1600" dirty="0"/>
              <a:t>박지훈</a:t>
            </a:r>
            <a:r>
              <a:rPr lang="en-US" altLang="ko-KR" sz="1600" dirty="0"/>
              <a:t>, </a:t>
            </a:r>
            <a:r>
              <a:rPr lang="ko-KR" altLang="en-US" sz="1600" dirty="0"/>
              <a:t>최창규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고준규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박귀환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오석현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공병민</a:t>
            </a:r>
            <a:endParaRPr lang="ko-KR" altLang="en-US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286477CB-C98B-4C8D-B164-E173762A25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954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44"/>
    </mc:Choice>
    <mc:Fallback>
      <p:transition spd="slow" advTm="7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48FB77-B9ED-4458-9E43-081C25E9C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프로젝트 소개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A6BB02E-D961-486D-BDF8-11175F59C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3973" y="4564452"/>
            <a:ext cx="2669407" cy="134104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latinLnBrk="0">
              <a:buNone/>
            </a:pPr>
            <a:r>
              <a:rPr lang="ko-KR" altLang="en-US" sz="2000" kern="1200" dirty="0">
                <a:latin typeface="+mn-lt"/>
                <a:ea typeface="+mn-ea"/>
                <a:cs typeface="+mn-cs"/>
              </a:rPr>
              <a:t>실시간 화상 통화 번역 플랫폼</a:t>
            </a:r>
            <a:endParaRPr lang="en-US" sz="2000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33" name="내용 개체 틀 3">
            <a:extLst>
              <a:ext uri="{FF2B5EF4-FFF2-40B4-BE49-F238E27FC236}">
                <a16:creationId xmlns:a16="http://schemas.microsoft.com/office/drawing/2014/main" id="{DC40B726-6957-4FF3-A794-78EC63F12F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" b="10818"/>
          <a:stretch/>
        </p:blipFill>
        <p:spPr>
          <a:xfrm>
            <a:off x="4570854" y="952500"/>
            <a:ext cx="6903723" cy="40174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71CB3E-179B-40C8-A286-72F3A18B05D0}"/>
              </a:ext>
            </a:extLst>
          </p:cNvPr>
          <p:cNvSpPr txBox="1"/>
          <p:nvPr/>
        </p:nvSpPr>
        <p:spPr>
          <a:xfrm>
            <a:off x="4570853" y="5551630"/>
            <a:ext cx="6903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상대방이 말하는 내용을 자막으로 제공</a:t>
            </a:r>
            <a:r>
              <a:rPr lang="en-US" altLang="ko-KR" sz="2400" dirty="0"/>
              <a:t>!</a:t>
            </a:r>
            <a:endParaRPr lang="ko-KR" altLang="en-US" sz="2400" dirty="0"/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F00FA8D5-27A2-447D-AD8E-E1218A7E7B7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8883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90"/>
    </mc:Choice>
    <mc:Fallback>
      <p:transition spd="slow" advTm="26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2" grpId="0"/>
      <p:bldP spid="16" grpId="0" build="p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C34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0812C44-1B3B-4D05-BEFA-6BF2365C7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 latinLnBrk="0"/>
            <a:r>
              <a:rPr lang="ko-KR" alt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기존 기술 및 문제점</a:t>
            </a:r>
          </a:p>
        </p:txBody>
      </p:sp>
      <p:pic>
        <p:nvPicPr>
          <p:cNvPr id="17" name="그림 3">
            <a:extLst>
              <a:ext uri="{FF2B5EF4-FFF2-40B4-BE49-F238E27FC236}">
                <a16:creationId xmlns:a16="http://schemas.microsoft.com/office/drawing/2014/main" id="{1C1349EA-0044-4606-9E7E-1FA1030BA6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559" t="6131" r="8562"/>
          <a:stretch/>
        </p:blipFill>
        <p:spPr>
          <a:xfrm>
            <a:off x="4596787" y="681037"/>
            <a:ext cx="5632628" cy="4060296"/>
          </a:xfrm>
          <a:prstGeom prst="rect">
            <a:avLst/>
          </a:prstGeom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58CF24E6-BFF5-4976-86CA-B545210DC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5734" y="5223540"/>
            <a:ext cx="5274733" cy="1292090"/>
          </a:xfrm>
        </p:spPr>
        <p:txBody>
          <a:bodyPr>
            <a:normAutofit/>
          </a:bodyPr>
          <a:lstStyle/>
          <a:p>
            <a:r>
              <a:rPr lang="en-US" sz="1800" dirty="0"/>
              <a:t>3</a:t>
            </a:r>
            <a:r>
              <a:rPr lang="ko-KR" altLang="en-US" sz="1800" dirty="0"/>
              <a:t>인 이상 그룹통화 시 통역 불가</a:t>
            </a:r>
            <a:endParaRPr lang="en-US" altLang="ko-KR" sz="1800" dirty="0"/>
          </a:p>
          <a:p>
            <a:r>
              <a:rPr lang="ko-KR" altLang="en-US" sz="1800" dirty="0"/>
              <a:t>한국어 지원 </a:t>
            </a:r>
            <a:r>
              <a:rPr lang="en-US" altLang="ko-KR" sz="1800" dirty="0"/>
              <a:t>x</a:t>
            </a:r>
          </a:p>
          <a:p>
            <a:r>
              <a:rPr lang="ko-KR" altLang="en-US" sz="1800" dirty="0"/>
              <a:t>처음 사용시 접근성 </a:t>
            </a:r>
            <a:endParaRPr lang="en-US" sz="1800" dirty="0"/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01545925-3403-4E5C-91FC-0BA1C20B6174}"/>
              </a:ext>
            </a:extLst>
          </p:cNvPr>
          <p:cNvSpPr/>
          <p:nvPr/>
        </p:nvSpPr>
        <p:spPr>
          <a:xfrm>
            <a:off x="7168552" y="6032500"/>
            <a:ext cx="244548" cy="261974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E2473EC3-44E7-49A6-9A51-F88DE2D7D0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315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89"/>
    </mc:Choice>
    <mc:Fallback>
      <p:transition spd="slow" advTm="64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54" grpId="0" animBg="1"/>
      <p:bldP spid="2" grpId="0" animBg="1"/>
      <p:bldP spid="1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90A133A-10F3-44BA-B6FC-BB8D93374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 latinLnBrk="0"/>
            <a:r>
              <a:rPr lang="ko-KR" alt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개선 방안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2A00E37-EEA8-4DC7-AAE3-37012C46B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8833" y="606384"/>
            <a:ext cx="3039533" cy="6147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 </a:t>
            </a:r>
            <a:r>
              <a:rPr lang="ko-KR" altLang="en-US" dirty="0"/>
              <a:t>한국어 지원</a:t>
            </a:r>
            <a:endParaRPr 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866C50-4919-4E14-BBC5-71A3F06D12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4355" y="2012567"/>
            <a:ext cx="3630273" cy="262752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B34E4A2-6533-4C67-BBD6-00DC2C81C9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70111" y="2012567"/>
            <a:ext cx="3846059" cy="26032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ECB4C3-3650-4A15-8631-2CD6D280BDB2}"/>
              </a:ext>
            </a:extLst>
          </p:cNvPr>
          <p:cNvSpPr txBox="1"/>
          <p:nvPr/>
        </p:nvSpPr>
        <p:spPr>
          <a:xfrm>
            <a:off x="3840178" y="5431488"/>
            <a:ext cx="7834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Speech to Text &amp; Translate API</a:t>
            </a:r>
            <a:endParaRPr lang="ko-KR" altLang="en-US" dirty="0"/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565A8E70-E7D0-470B-A778-E637E35D7F5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1653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12"/>
    </mc:Choice>
    <mc:Fallback>
      <p:transition spd="slow" advTm="26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 animBg="1"/>
      <p:bldP spid="16" grpId="0" build="p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90A133A-10F3-44BA-B6FC-BB8D93374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 latinLnBrk="0"/>
            <a:r>
              <a:rPr lang="ko-KR" alt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개선 방안</a:t>
            </a:r>
          </a:p>
        </p:txBody>
      </p:sp>
      <p:sp>
        <p:nvSpPr>
          <p:cNvPr id="8" name="Content Placeholder 15">
            <a:extLst>
              <a:ext uri="{FF2B5EF4-FFF2-40B4-BE49-F238E27FC236}">
                <a16:creationId xmlns:a16="http://schemas.microsoft.com/office/drawing/2014/main" id="{5F9C214C-17C7-420C-8226-46F57F4FD331}"/>
              </a:ext>
            </a:extLst>
          </p:cNvPr>
          <p:cNvSpPr txBox="1">
            <a:spLocks/>
          </p:cNvSpPr>
          <p:nvPr/>
        </p:nvSpPr>
        <p:spPr>
          <a:xfrm>
            <a:off x="2518833" y="606384"/>
            <a:ext cx="3039533" cy="61479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2. </a:t>
            </a:r>
            <a:r>
              <a:rPr lang="ko-KR" altLang="en-US" dirty="0"/>
              <a:t>다 인원 채팅 방 </a:t>
            </a:r>
            <a:endParaRPr lang="en-US" dirty="0"/>
          </a:p>
        </p:txBody>
      </p:sp>
      <p:pic>
        <p:nvPicPr>
          <p:cNvPr id="6" name="그래픽 5" descr="남자">
            <a:extLst>
              <a:ext uri="{FF2B5EF4-FFF2-40B4-BE49-F238E27FC236}">
                <a16:creationId xmlns:a16="http://schemas.microsoft.com/office/drawing/2014/main" id="{42ECBA16-45DA-4131-8F1B-63F43B21C3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30748" y="1221173"/>
            <a:ext cx="914400" cy="914400"/>
          </a:xfrm>
          <a:prstGeom prst="rect">
            <a:avLst/>
          </a:prstGeom>
        </p:spPr>
      </p:pic>
      <p:pic>
        <p:nvPicPr>
          <p:cNvPr id="7" name="그래픽 6" descr="남자">
            <a:extLst>
              <a:ext uri="{FF2B5EF4-FFF2-40B4-BE49-F238E27FC236}">
                <a16:creationId xmlns:a16="http://schemas.microsoft.com/office/drawing/2014/main" id="{6B04AEE1-BA23-4E25-833A-39A416C780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21442" y="1221175"/>
            <a:ext cx="914400" cy="914400"/>
          </a:xfrm>
          <a:prstGeom prst="rect">
            <a:avLst/>
          </a:prstGeom>
        </p:spPr>
      </p:pic>
      <p:pic>
        <p:nvPicPr>
          <p:cNvPr id="9" name="그래픽 8" descr="남자">
            <a:extLst>
              <a:ext uri="{FF2B5EF4-FFF2-40B4-BE49-F238E27FC236}">
                <a16:creationId xmlns:a16="http://schemas.microsoft.com/office/drawing/2014/main" id="{EFE339DE-48D3-43F4-8219-ED04B64BF7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27696" y="1221175"/>
            <a:ext cx="914400" cy="914400"/>
          </a:xfrm>
          <a:prstGeom prst="rect">
            <a:avLst/>
          </a:prstGeom>
        </p:spPr>
      </p:pic>
      <p:pic>
        <p:nvPicPr>
          <p:cNvPr id="10" name="그래픽 9" descr="분쇄기">
            <a:extLst>
              <a:ext uri="{FF2B5EF4-FFF2-40B4-BE49-F238E27FC236}">
                <a16:creationId xmlns:a16="http://schemas.microsoft.com/office/drawing/2014/main" id="{4F95A044-D0BD-4470-B50F-D5FA5DA8B8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905733" y="3146227"/>
            <a:ext cx="914400" cy="914400"/>
          </a:xfrm>
          <a:prstGeom prst="rect">
            <a:avLst/>
          </a:prstGeom>
        </p:spPr>
      </p:pic>
      <p:pic>
        <p:nvPicPr>
          <p:cNvPr id="11" name="그래픽 10" descr="서버">
            <a:extLst>
              <a:ext uri="{FF2B5EF4-FFF2-40B4-BE49-F238E27FC236}">
                <a16:creationId xmlns:a16="http://schemas.microsoft.com/office/drawing/2014/main" id="{156AFE11-5EB2-4133-879A-F70E53499D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41268" y="5047215"/>
            <a:ext cx="914400" cy="914400"/>
          </a:xfrm>
          <a:prstGeom prst="rect">
            <a:avLst/>
          </a:prstGeom>
        </p:spPr>
      </p:pic>
      <p:pic>
        <p:nvPicPr>
          <p:cNvPr id="12" name="그래픽 11" descr="줄 화살표: 일자형">
            <a:extLst>
              <a:ext uri="{FF2B5EF4-FFF2-40B4-BE49-F238E27FC236}">
                <a16:creationId xmlns:a16="http://schemas.microsoft.com/office/drawing/2014/main" id="{9BFB6E4C-C4E6-446E-B23A-A33625740C9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9477068">
            <a:off x="8358154" y="2315864"/>
            <a:ext cx="914400" cy="914400"/>
          </a:xfrm>
          <a:prstGeom prst="rect">
            <a:avLst/>
          </a:prstGeom>
        </p:spPr>
      </p:pic>
      <p:pic>
        <p:nvPicPr>
          <p:cNvPr id="13" name="그래픽 12" descr="줄 화살표: 일자형">
            <a:extLst>
              <a:ext uri="{FF2B5EF4-FFF2-40B4-BE49-F238E27FC236}">
                <a16:creationId xmlns:a16="http://schemas.microsoft.com/office/drawing/2014/main" id="{F23C5493-A8AC-4C3C-8E91-AA04F247A10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2122932" flipH="1">
            <a:off x="5568239" y="2315864"/>
            <a:ext cx="914400" cy="914400"/>
          </a:xfrm>
          <a:prstGeom prst="rect">
            <a:avLst/>
          </a:prstGeom>
        </p:spPr>
      </p:pic>
      <p:pic>
        <p:nvPicPr>
          <p:cNvPr id="14" name="그래픽 13" descr="줄 화살표: 일자형">
            <a:extLst>
              <a:ext uri="{FF2B5EF4-FFF2-40B4-BE49-F238E27FC236}">
                <a16:creationId xmlns:a16="http://schemas.microsoft.com/office/drawing/2014/main" id="{D996726C-CFD5-48D9-B625-05B7567EF4A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6200000">
            <a:off x="7075405" y="4334455"/>
            <a:ext cx="591970" cy="833550"/>
          </a:xfrm>
          <a:prstGeom prst="rect">
            <a:avLst/>
          </a:prstGeom>
        </p:spPr>
      </p:pic>
      <p:pic>
        <p:nvPicPr>
          <p:cNvPr id="15" name="그래픽 14" descr="반시계 방향 곡선 줄 화살표">
            <a:extLst>
              <a:ext uri="{FF2B5EF4-FFF2-40B4-BE49-F238E27FC236}">
                <a16:creationId xmlns:a16="http://schemas.microsoft.com/office/drawing/2014/main" id="{68AB6254-2A22-4355-8632-BF83522FE27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1731907">
            <a:off x="8663641" y="3362637"/>
            <a:ext cx="914400" cy="1724678"/>
          </a:xfrm>
          <a:prstGeom prst="rect">
            <a:avLst/>
          </a:prstGeom>
        </p:spPr>
      </p:pic>
      <p:pic>
        <p:nvPicPr>
          <p:cNvPr id="16" name="그래픽 15" descr="반시계 방향 곡선 줄 화살표">
            <a:extLst>
              <a:ext uri="{FF2B5EF4-FFF2-40B4-BE49-F238E27FC236}">
                <a16:creationId xmlns:a16="http://schemas.microsoft.com/office/drawing/2014/main" id="{63659F47-4FF5-47D7-8537-BF06463E3FE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19868093" flipH="1">
            <a:off x="5113797" y="3409887"/>
            <a:ext cx="914400" cy="17246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F608BD4-D562-42C7-A415-B8AA1E24F431}"/>
              </a:ext>
            </a:extLst>
          </p:cNvPr>
          <p:cNvSpPr txBox="1"/>
          <p:nvPr/>
        </p:nvSpPr>
        <p:spPr>
          <a:xfrm>
            <a:off x="6871705" y="4037968"/>
            <a:ext cx="1013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queue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CF2CE6-D68D-48AD-A968-102D13B15631}"/>
              </a:ext>
            </a:extLst>
          </p:cNvPr>
          <p:cNvSpPr txBox="1"/>
          <p:nvPr/>
        </p:nvSpPr>
        <p:spPr>
          <a:xfrm>
            <a:off x="6891531" y="5968811"/>
            <a:ext cx="1013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Translate Server</a:t>
            </a:r>
            <a:endParaRPr lang="ko-KR" altLang="en-US" sz="1600" dirty="0"/>
          </a:p>
        </p:txBody>
      </p:sp>
      <p:pic>
        <p:nvPicPr>
          <p:cNvPr id="19" name="그래픽 18" descr="줄 화살표: 일자형">
            <a:extLst>
              <a:ext uri="{FF2B5EF4-FFF2-40B4-BE49-F238E27FC236}">
                <a16:creationId xmlns:a16="http://schemas.microsoft.com/office/drawing/2014/main" id="{D0C72209-4DEB-4894-B1A6-18C31F93DEC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6200000">
            <a:off x="7082657" y="2338711"/>
            <a:ext cx="591970" cy="833550"/>
          </a:xfrm>
          <a:prstGeom prst="rect">
            <a:avLst/>
          </a:prstGeom>
        </p:spPr>
      </p:pic>
      <p:pic>
        <p:nvPicPr>
          <p:cNvPr id="23" name="오디오 22">
            <a:hlinkClick r:id="" action="ppaction://media"/>
            <a:extLst>
              <a:ext uri="{FF2B5EF4-FFF2-40B4-BE49-F238E27FC236}">
                <a16:creationId xmlns:a16="http://schemas.microsoft.com/office/drawing/2014/main" id="{34905DCD-0A58-4026-830D-8059A7F5774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9655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24"/>
    </mc:Choice>
    <mc:Fallback>
      <p:transition spd="slow" advTm="24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8" grpId="0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90A133A-10F3-44BA-B6FC-BB8D93374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 latinLnBrk="0"/>
            <a:r>
              <a:rPr lang="ko-KR" alt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개선 방안</a:t>
            </a:r>
            <a:endParaRPr lang="ko-KR" alt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15">
            <a:extLst>
              <a:ext uri="{FF2B5EF4-FFF2-40B4-BE49-F238E27FC236}">
                <a16:creationId xmlns:a16="http://schemas.microsoft.com/office/drawing/2014/main" id="{4DB7B2CE-4892-4554-BADE-473C160D17B0}"/>
              </a:ext>
            </a:extLst>
          </p:cNvPr>
          <p:cNvSpPr txBox="1">
            <a:spLocks/>
          </p:cNvSpPr>
          <p:nvPr/>
        </p:nvSpPr>
        <p:spPr>
          <a:xfrm>
            <a:off x="2518833" y="606384"/>
            <a:ext cx="3039533" cy="614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3. </a:t>
            </a:r>
            <a:r>
              <a:rPr lang="ko-KR" altLang="en-US" dirty="0"/>
              <a:t>간편한 사용법</a:t>
            </a:r>
            <a:endParaRPr lang="en-US" dirty="0"/>
          </a:p>
        </p:txBody>
      </p:sp>
      <p:pic>
        <p:nvPicPr>
          <p:cNvPr id="6" name="그래픽 5" descr="남자">
            <a:extLst>
              <a:ext uri="{FF2B5EF4-FFF2-40B4-BE49-F238E27FC236}">
                <a16:creationId xmlns:a16="http://schemas.microsoft.com/office/drawing/2014/main" id="{BAB492FF-3EDA-41A7-B8AE-9EAD9990BC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8130" y="2269325"/>
            <a:ext cx="914400" cy="914400"/>
          </a:xfrm>
          <a:prstGeom prst="rect">
            <a:avLst/>
          </a:prstGeom>
        </p:spPr>
      </p:pic>
      <p:pic>
        <p:nvPicPr>
          <p:cNvPr id="8" name="그래픽 7" descr="남자">
            <a:extLst>
              <a:ext uri="{FF2B5EF4-FFF2-40B4-BE49-F238E27FC236}">
                <a16:creationId xmlns:a16="http://schemas.microsoft.com/office/drawing/2014/main" id="{EAA4ACA2-8491-4F20-9DF7-E5603C7AD0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08883" y="1487272"/>
            <a:ext cx="914400" cy="914400"/>
          </a:xfrm>
          <a:prstGeom prst="rect">
            <a:avLst/>
          </a:prstGeom>
        </p:spPr>
      </p:pic>
      <p:pic>
        <p:nvPicPr>
          <p:cNvPr id="9" name="그래픽 8" descr="조직도">
            <a:extLst>
              <a:ext uri="{FF2B5EF4-FFF2-40B4-BE49-F238E27FC236}">
                <a16:creationId xmlns:a16="http://schemas.microsoft.com/office/drawing/2014/main" id="{4074B04E-9A95-4B76-BB18-4B8DB4D94D8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08883" y="3677019"/>
            <a:ext cx="914400" cy="914400"/>
          </a:xfrm>
          <a:prstGeom prst="rect">
            <a:avLst/>
          </a:prstGeom>
        </p:spPr>
      </p:pic>
      <p:pic>
        <p:nvPicPr>
          <p:cNvPr id="10" name="그래픽 9" descr="뒤로">
            <a:extLst>
              <a:ext uri="{FF2B5EF4-FFF2-40B4-BE49-F238E27FC236}">
                <a16:creationId xmlns:a16="http://schemas.microsoft.com/office/drawing/2014/main" id="{DCF4E513-2C3D-4D3C-B1C5-4C0F023B1EF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 flipV="1">
            <a:off x="6223891" y="3400295"/>
            <a:ext cx="914400" cy="914400"/>
          </a:xfrm>
          <a:prstGeom prst="rect">
            <a:avLst/>
          </a:prstGeom>
        </p:spPr>
      </p:pic>
      <p:pic>
        <p:nvPicPr>
          <p:cNvPr id="11" name="그래픽 10" descr="직선 화살표">
            <a:extLst>
              <a:ext uri="{FF2B5EF4-FFF2-40B4-BE49-F238E27FC236}">
                <a16:creationId xmlns:a16="http://schemas.microsoft.com/office/drawing/2014/main" id="{A812ED6C-41CD-450C-9ABC-30F7BB17BFC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6200000">
            <a:off x="8008883" y="2485894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DD377F-B130-4E0C-962F-0F93667A0EB3}"/>
              </a:ext>
            </a:extLst>
          </p:cNvPr>
          <p:cNvSpPr txBox="1"/>
          <p:nvPr/>
        </p:nvSpPr>
        <p:spPr>
          <a:xfrm>
            <a:off x="9051620" y="2726525"/>
            <a:ext cx="1507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채팅 방 생성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DB006C-9EF9-4AAF-B923-FB0D39EBF975}"/>
              </a:ext>
            </a:extLst>
          </p:cNvPr>
          <p:cNvSpPr txBox="1"/>
          <p:nvPr/>
        </p:nvSpPr>
        <p:spPr>
          <a:xfrm>
            <a:off x="4888693" y="4130029"/>
            <a:ext cx="1507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채팅 방 입장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1DF5A7-974B-4A19-B8AD-B329CE267B25}"/>
              </a:ext>
            </a:extLst>
          </p:cNvPr>
          <p:cNvSpPr txBox="1"/>
          <p:nvPr/>
        </p:nvSpPr>
        <p:spPr>
          <a:xfrm>
            <a:off x="7712104" y="4683477"/>
            <a:ext cx="1507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채팅 방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99F9557D-7DD5-4006-A222-1BEC72607A9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18113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67"/>
    </mc:Choice>
    <mc:Fallback>
      <p:transition spd="slow" advTm="21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7" grpId="0" build="p"/>
      <p:bldP spid="12" grpId="0"/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5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90A133A-10F3-44BA-B6FC-BB8D93374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 latinLnBrk="0"/>
            <a:r>
              <a:rPr lang="ko-KR" alt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기대 효과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DB1283-4EF7-455A-A7F4-01EBF9D68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3332" y="1704623"/>
            <a:ext cx="7120467" cy="4007556"/>
          </a:xfrm>
        </p:spPr>
        <p:txBody>
          <a:bodyPr/>
          <a:lstStyle/>
          <a:p>
            <a:r>
              <a:rPr lang="ko-KR" altLang="en-US" dirty="0"/>
              <a:t>여러 명의 외국인 친구들과 화상통화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다국어 화상 회의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생방송 발표 자막 지원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DDA745E3-5596-4FD8-9ADC-85F34F55536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9320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31"/>
    </mc:Choice>
    <mc:Fallback>
      <p:transition spd="slow" advTm="13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1E5C01C8-A379-4EB1-B2F4-3B4C91696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525347"/>
            <a:ext cx="6801321" cy="17373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/>
            <a:r>
              <a:rPr lang="en-US" altLang="ko-KR"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QnA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468EFB7A-BEDC-4A4F-99AE-9B0C8ACA7B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240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13"/>
    </mc:Choice>
    <mc:Fallback>
      <p:transition spd="slow" advTm="5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5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2|2.1|8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6.6|1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2.7|2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420</Words>
  <Application>Microsoft Office PowerPoint</Application>
  <PresentationFormat>와이드스크린</PresentationFormat>
  <Paragraphs>73</Paragraphs>
  <Slides>8</Slides>
  <Notes>8</Notes>
  <HiddenSlides>0</HiddenSlides>
  <MMClips>8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Calibri</vt:lpstr>
      <vt:lpstr>Office 테마</vt:lpstr>
      <vt:lpstr>화상 통화 번역 서비스 LTE</vt:lpstr>
      <vt:lpstr>프로젝트 소개</vt:lpstr>
      <vt:lpstr>기존 기술 및 문제점</vt:lpstr>
      <vt:lpstr>개선 방안</vt:lpstr>
      <vt:lpstr>개선 방안</vt:lpstr>
      <vt:lpstr>개선 방안</vt:lpstr>
      <vt:lpstr>기대 효과</vt:lpstr>
      <vt:lpstr>QnA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화상 통화 번역 서비스</dc:title>
  <dc:creator>(컴퓨터공학부)박지훈</dc:creator>
  <cp:lastModifiedBy>(컴퓨터공학부)박지훈</cp:lastModifiedBy>
  <cp:revision>20</cp:revision>
  <dcterms:created xsi:type="dcterms:W3CDTF">2019-03-14T06:27:25Z</dcterms:created>
  <dcterms:modified xsi:type="dcterms:W3CDTF">2019-03-15T01:42:28Z</dcterms:modified>
</cp:coreProperties>
</file>